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50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g>
</file>

<file path=ppt/media/image5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AE5B4CA1-73AE-432C-97F0-584B80EB951B}" type="datetimeFigureOut">
              <a:rPr lang="en-US" smtClean="0"/>
              <a:t>4/24/2014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C58EF634-1BEF-48BA-A360-6DC31618889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bcnews.com/health/health-news/smoking-employees-cost-6-000-year-more-study-finds-f6C10182631" TargetMode="External"/><Relationship Id="rId2" Type="http://schemas.openxmlformats.org/officeDocument/2006/relationships/hyperlink" Target="http://www.cancer.org/healthy/stayawayfromtobacco/smoke-freecommunities/createasmoke-freeworkplace/smoking-in-the-workplace-a-model-polic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webpronews.com/smokers-miss-more-work-shows-study-2012-11" TargetMode="External"/><Relationship Id="rId5" Type="http://schemas.openxmlformats.org/officeDocument/2006/relationships/hyperlink" Target="http://www.mayoclinic.org/healthy-living/adult-health/in-depth/secondhand-smoke/art-20043914" TargetMode="External"/><Relationship Id="rId4" Type="http://schemas.openxmlformats.org/officeDocument/2006/relationships/hyperlink" Target="http://tobaccocontrol.bmj.com/content/10/3/233.ful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09800"/>
            <a:ext cx="8458200" cy="1470025"/>
          </a:xfrm>
        </p:spPr>
        <p:txBody>
          <a:bodyPr/>
          <a:lstStyle/>
          <a:p>
            <a:pPr algn="r"/>
            <a:r>
              <a:rPr lang="en-US" dirty="0" smtClean="0"/>
              <a:t>Smoking Does Not Belong in the Workplace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267200"/>
            <a:ext cx="4953000" cy="1752600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3400" dirty="0" smtClean="0"/>
              <a:t>Anthony Meunier</a:t>
            </a:r>
          </a:p>
          <a:p>
            <a:pPr algn="ctr"/>
            <a:r>
              <a:rPr lang="en-US" sz="3400" dirty="0" smtClean="0"/>
              <a:t>DeVry University</a:t>
            </a:r>
            <a:endParaRPr lang="en-US" sz="34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122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75"/>
    </mc:Choice>
    <mc:Fallback>
      <p:transition spd="slow" advTm="30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838200"/>
            <a:ext cx="6400800" cy="1066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Tobacco use leads to disease, 	disability, and death.</a:t>
            </a:r>
            <a:endParaRPr lang="en-US" dirty="0"/>
          </a:p>
        </p:txBody>
      </p:sp>
      <p:pic>
        <p:nvPicPr>
          <p:cNvPr id="4" name="Content Placeholder 3" descr="Graphic: [see text description below.]"/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514600"/>
            <a:ext cx="4572000" cy="363622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8965" y="2469776"/>
            <a:ext cx="4419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18% of U.S. </a:t>
            </a:r>
            <a:r>
              <a:rPr lang="en-US" sz="2600" dirty="0" smtClean="0"/>
              <a:t>adults smoke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443,000 deaths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Single most preventable cause of both morbidity and premature death </a:t>
            </a:r>
            <a:endParaRPr lang="en-US" sz="2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 smtClean="0"/>
              <a:t>For </a:t>
            </a:r>
            <a:r>
              <a:rPr lang="en-US" sz="2600" dirty="0" smtClean="0"/>
              <a:t>every death, there are about </a:t>
            </a:r>
            <a:r>
              <a:rPr lang="en-US" sz="2600" dirty="0" smtClean="0"/>
              <a:t>20 </a:t>
            </a:r>
            <a:r>
              <a:rPr lang="en-US" sz="2600" dirty="0" smtClean="0"/>
              <a:t>more that suffer from at least one serious smoking-related illness</a:t>
            </a:r>
            <a:endParaRPr lang="en-US" sz="26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3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00"/>
    </mc:Choice>
    <mc:Fallback>
      <p:transition spd="slow" advTm="54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 smtClean="0"/>
              <a:t>Smoking not only affects yourself, but the community and environment as well.</a:t>
            </a:r>
            <a:endParaRPr lang="en-US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62200"/>
            <a:ext cx="8229600" cy="415137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1.69 billion pounds of cigarette butts as waste each year</a:t>
            </a:r>
          </a:p>
          <a:p>
            <a:r>
              <a:rPr lang="en-US" dirty="0" smtClean="0"/>
              <a:t>18.6 billion trees consumed in producing cigarettes</a:t>
            </a:r>
          </a:p>
          <a:p>
            <a:r>
              <a:rPr lang="en-US" dirty="0" smtClean="0"/>
              <a:t>Your tax dollars are being used to clean up smokers’ trash</a:t>
            </a:r>
          </a:p>
          <a:p>
            <a:r>
              <a:rPr lang="en-US" dirty="0"/>
              <a:t>Secondhand smoke causes heart disease, lung cancer, asthma, and respiratory </a:t>
            </a:r>
            <a:r>
              <a:rPr lang="en-US" dirty="0" smtClean="0"/>
              <a:t>infections</a:t>
            </a:r>
          </a:p>
          <a:p>
            <a:r>
              <a:rPr lang="en-US" dirty="0" smtClean="0"/>
              <a:t>No smoking laws exist in many public places, so why not at work?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33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84"/>
    </mc:Choice>
    <mc:Fallback>
      <p:transition spd="slow" advTm="60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Increased absenteeism and decreased productivity in the workplace.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90800"/>
            <a:ext cx="8229600" cy="3694176"/>
          </a:xfrm>
        </p:spPr>
        <p:txBody>
          <a:bodyPr/>
          <a:lstStyle/>
          <a:p>
            <a:r>
              <a:rPr lang="en-US" dirty="0" smtClean="0"/>
              <a:t>Smokers miss 6.2 days of work per year compared to 3.9 for non-smokers</a:t>
            </a:r>
          </a:p>
          <a:p>
            <a:r>
              <a:rPr lang="en-US" dirty="0" smtClean="0"/>
              <a:t>Smoke breaks average 15-30 minutes of lost productivity each day</a:t>
            </a:r>
          </a:p>
          <a:p>
            <a:r>
              <a:rPr lang="en-US" dirty="0" smtClean="0"/>
              <a:t>Not only affects the company, but impacts economy all around</a:t>
            </a:r>
          </a:p>
          <a:p>
            <a:r>
              <a:rPr lang="en-US" dirty="0" smtClean="0"/>
              <a:t>Significant decline in absenteeism shown in former smokers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63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67"/>
    </mc:Choice>
    <mc:Fallback>
      <p:transition spd="slow" advTm="57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680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Productivity of smokers is significantly less than non-smokers.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514600"/>
            <a:ext cx="6858000" cy="4064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89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95"/>
    </mc:Choice>
    <mc:Fallback>
      <p:transition spd="slow" advTm="39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financial implications of employee smoking are extensive.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19400"/>
            <a:ext cx="8229600" cy="3313176"/>
          </a:xfrm>
        </p:spPr>
        <p:txBody>
          <a:bodyPr>
            <a:normAutofit/>
          </a:bodyPr>
          <a:lstStyle/>
          <a:p>
            <a:r>
              <a:rPr lang="en-US" dirty="0" smtClean="0"/>
              <a:t>Less dollar amounts in revenue generated by smokers vs. non-smokers</a:t>
            </a:r>
          </a:p>
          <a:p>
            <a:r>
              <a:rPr lang="en-US" dirty="0" smtClean="0"/>
              <a:t>Increased health care costs paid by employer:</a:t>
            </a:r>
          </a:p>
          <a:p>
            <a:pPr lvl="1"/>
            <a:r>
              <a:rPr lang="en-US" dirty="0" smtClean="0"/>
              <a:t>Smoking illnesses cost employers $2,300 per smoker in lost productivity each year</a:t>
            </a:r>
          </a:p>
          <a:p>
            <a:pPr lvl="1"/>
            <a:r>
              <a:rPr lang="en-US" dirty="0" smtClean="0"/>
              <a:t>Another $2200 in worker’s compensation compared to just $175 for non-smokers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805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284"/>
    </mc:Choice>
    <mc:Fallback>
      <p:transition spd="slow" advTm="59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can we minimize negative effects and make positive changes?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Steps to a smoke-free workplace: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Implement no smoking policy</a:t>
            </a:r>
          </a:p>
          <a:p>
            <a:pPr lvl="1"/>
            <a:r>
              <a:rPr lang="en-US" dirty="0" smtClean="0"/>
              <a:t>Detail benefits of a tobacco-free workplace</a:t>
            </a:r>
          </a:p>
          <a:p>
            <a:pPr lvl="1"/>
            <a:r>
              <a:rPr lang="en-US" dirty="0" smtClean="0"/>
              <a:t>Provide quit smoking programs</a:t>
            </a:r>
          </a:p>
          <a:p>
            <a:pPr lvl="1"/>
            <a:r>
              <a:rPr lang="en-US" dirty="0" smtClean="0"/>
              <a:t>Encourage change in behavior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917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12"/>
    </mc:Choice>
    <mc:Fallback>
      <p:transition spd="slow" advTm="47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6800"/>
            <a:ext cx="8229600" cy="10668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It is in the best interest of the company to prohibit smoking.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2362200"/>
            <a:ext cx="4324350" cy="4324350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83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972"/>
    </mc:Choice>
    <mc:Fallback>
      <p:transition spd="slow" advTm="36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62200"/>
            <a:ext cx="8229600" cy="4325112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American Cancer Society. (2013). Tobacco use in the workplace: a model policy. Retrieved from </a:t>
            </a:r>
            <a:r>
              <a:rPr lang="en-US" u="sng" dirty="0">
                <a:hlinkClick r:id="rId2"/>
              </a:rPr>
              <a:t>http://www.cancer.org/healthy/stayawayfromtobacco/smoke-freecommunities/createasmoke-freeworkplace/smoking-in-the-workplace-a-model-policy</a:t>
            </a:r>
            <a:endParaRPr lang="en-US" dirty="0"/>
          </a:p>
          <a:p>
            <a:r>
              <a:rPr lang="en-US" dirty="0"/>
              <a:t>Fox, M. (2013). Smoking employees cost $6,000 a year more, study finds. Retrieved from </a:t>
            </a:r>
            <a:r>
              <a:rPr lang="en-US" u="sng" dirty="0">
                <a:hlinkClick r:id="rId3"/>
              </a:rPr>
              <a:t>http://www.nbcnews.com/health/health-news/smoking-employees-cost-6-000-year-more-study-finds-f6C10182631</a:t>
            </a:r>
            <a:endParaRPr lang="en-US" dirty="0"/>
          </a:p>
          <a:p>
            <a:r>
              <a:rPr lang="en-US" dirty="0"/>
              <a:t>Halpern, M., Shikiar, R., Rentz, A. M., &amp; Khan, Z. M. (2001). Impact of smoking status on workplace absenteeism and productivity. Retrieved from </a:t>
            </a:r>
            <a:r>
              <a:rPr lang="en-US" u="sng" dirty="0">
                <a:hlinkClick r:id="rId4"/>
              </a:rPr>
              <a:t>http://tobaccocontrol.bmj.com/content/10/3/233.full</a:t>
            </a:r>
            <a:endParaRPr lang="en-US" dirty="0"/>
          </a:p>
          <a:p>
            <a:r>
              <a:rPr lang="en-US" dirty="0"/>
              <a:t>Mayo Clinic. (2012). Secondhand smoke: avoid dangers in the air. Retrieved from </a:t>
            </a:r>
            <a:r>
              <a:rPr lang="en-US" u="sng" dirty="0">
                <a:hlinkClick r:id="rId5"/>
              </a:rPr>
              <a:t>http://www.mayoclinic.org/healthy-living/adult-health/in-depth/secondhand-smoke/art-20043914</a:t>
            </a:r>
            <a:endParaRPr lang="en-US" dirty="0"/>
          </a:p>
          <a:p>
            <a:r>
              <a:rPr lang="en-US" dirty="0"/>
              <a:t>Patterson, S. (2012). Smokers miss more work, study shows. Retrieved from </a:t>
            </a:r>
            <a:r>
              <a:rPr lang="en-US" u="sng" dirty="0">
                <a:hlinkClick r:id="rId6"/>
              </a:rPr>
              <a:t>http://www.webpronews.com/smokers-miss-more-work-shows-study-2012-11</a:t>
            </a:r>
            <a:endParaRPr lang="en-US" dirty="0"/>
          </a:p>
          <a:p>
            <a:pPr marL="109728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263</TotalTime>
  <Words>416</Words>
  <Application>Microsoft Office PowerPoint</Application>
  <PresentationFormat>On-screen Show (4:3)</PresentationFormat>
  <Paragraphs>40</Paragraphs>
  <Slides>9</Slides>
  <Notes>0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Urban</vt:lpstr>
      <vt:lpstr>Smoking Does Not Belong in the Workplace</vt:lpstr>
      <vt:lpstr>Tobacco use leads to disease,  disability, and death.</vt:lpstr>
      <vt:lpstr>Smoking not only affects yourself, but the community and environment as well.</vt:lpstr>
      <vt:lpstr>Increased absenteeism and decreased productivity in the workplace.</vt:lpstr>
      <vt:lpstr>Productivity of smokers is significantly less than non-smokers.</vt:lpstr>
      <vt:lpstr>The financial implications of employee smoking are extensive.</vt:lpstr>
      <vt:lpstr>How can we minimize negative effects and make positive changes?</vt:lpstr>
      <vt:lpstr>It is in the best interest of the company to prohibit smoking.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Smoking Does Not Belong in the Workplace</dc:title>
  <dc:creator>Anthony</dc:creator>
  <cp:lastModifiedBy>Anthony</cp:lastModifiedBy>
  <cp:revision>29</cp:revision>
  <dcterms:created xsi:type="dcterms:W3CDTF">2014-04-23T21:40:40Z</dcterms:created>
  <dcterms:modified xsi:type="dcterms:W3CDTF">2014-04-24T22:24:42Z</dcterms:modified>
</cp:coreProperties>
</file>

<file path=docProps/thumbnail.jpeg>
</file>